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3399"/>
    <a:srgbClr val="66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01472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4491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9149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79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8468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4667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309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7991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22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1729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414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6550-88B4-4784-8E87-7CF41C08938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7EB9C-FA14-4AA0-8F09-454FE92AD8B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3580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9.wdp"/><Relationship Id="rId3" Type="http://schemas.microsoft.com/office/2007/relationships/hdphoto" Target="../media/hdphoto24.wdp"/><Relationship Id="rId7" Type="http://schemas.microsoft.com/office/2007/relationships/hdphoto" Target="../media/hdphoto26.wdp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2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803418" y="2518106"/>
            <a:ext cx="9144000" cy="1191126"/>
          </a:xfrm>
        </p:spPr>
        <p:txBody>
          <a:bodyPr>
            <a:noAutofit/>
          </a:bodyPr>
          <a:lstStyle/>
          <a:p>
            <a:r>
              <a:rPr lang="lt-LT" sz="9600" dirty="0" smtClean="0">
                <a:latin typeface="+mn-lt"/>
              </a:rPr>
              <a:t>DARŽOVĖS</a:t>
            </a:r>
            <a:endParaRPr lang="lt-LT" sz="9600" dirty="0">
              <a:latin typeface="+mn-lt"/>
            </a:endParaRPr>
          </a:p>
        </p:txBody>
      </p:sp>
      <p:pic>
        <p:nvPicPr>
          <p:cNvPr id="7" name="Picture 2" descr="Image result for nord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0" y="300684"/>
            <a:ext cx="2157394" cy="134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800" y="868680"/>
            <a:ext cx="4306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dirty="0" smtClean="0"/>
              <a:t>KĖDAINIŲ SPECIALIOJI MOKYKLA</a:t>
            </a:r>
            <a:endParaRPr lang="lt-LT" sz="2400" dirty="0"/>
          </a:p>
        </p:txBody>
      </p:sp>
      <p:pic>
        <p:nvPicPr>
          <p:cNvPr id="11" name="Picture 4" descr="Image result for kėdainių specialioji mokyk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70" y="310852"/>
            <a:ext cx="1496695" cy="149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18419" y="4236720"/>
            <a:ext cx="38776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2000" dirty="0" smtClean="0"/>
              <a:t>BIRUTĖ VANSEVIČIENĖ  </a:t>
            </a:r>
          </a:p>
          <a:p>
            <a:pPr algn="ctr"/>
            <a:r>
              <a:rPr lang="lt-LT" sz="2000" dirty="0" smtClean="0"/>
              <a:t>VYRESNIOJI SPECIALIOJI PEDAGOGĖ</a:t>
            </a:r>
          </a:p>
          <a:p>
            <a:pPr algn="ctr"/>
            <a:r>
              <a:rPr lang="lt-LT" sz="2000" dirty="0" smtClean="0"/>
              <a:t>2019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18193385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7709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lt-LT" sz="6000" dirty="0" smtClean="0">
                <a:solidFill>
                  <a:srgbClr val="00B0F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DARŽOVES GALIMA NE TIK VALGYTI, BET IR...</a:t>
            </a:r>
            <a:endParaRPr lang="lt-LT" sz="6000" dirty="0">
              <a:solidFill>
                <a:srgbClr val="00B0F0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01"/>
          <a:stretch/>
        </p:blipFill>
        <p:spPr bwMode="auto">
          <a:xfrm>
            <a:off x="838200" y="3056021"/>
            <a:ext cx="9744138" cy="26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4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850" y="1307431"/>
            <a:ext cx="5375108" cy="53751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1633" y="203628"/>
            <a:ext cx="11490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dirty="0" smtClean="0">
                <a:solidFill>
                  <a:srgbClr val="0070C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IŠ JŲ SUKURTI ĮVAIRIUS DARBELIUS</a:t>
            </a:r>
            <a:endParaRPr lang="lt-LT" sz="5400" dirty="0">
              <a:solidFill>
                <a:srgbClr val="0070C0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380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usijÄs paveikslÄli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32" y="247485"/>
            <a:ext cx="7471612" cy="60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62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millionpodarkov.ru/images/podelki/2011/09/P11207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69" y="351813"/>
            <a:ext cx="4535905" cy="60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usijÄs paveikslÄl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68" y="329523"/>
            <a:ext cx="6925254" cy="617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5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538" y="207638"/>
            <a:ext cx="6546710" cy="62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9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yvÅ«nÅ³ Å¾uvÅ³ skulptÅ«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1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ngvinÅ³ skulptÅ«ros, pagamintos iÅ¡ baklaÅ¾anÅ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83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7632" y="240632"/>
            <a:ext cx="6141118" cy="61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50" y="166687"/>
            <a:ext cx="59055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85536" y="13156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lt-LT" sz="7300" dirty="0" smtClean="0"/>
              <a:t>PAMOKOS TIKSLAS:</a:t>
            </a:r>
            <a:br>
              <a:rPr lang="lt-LT" sz="7300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>  </a:t>
            </a:r>
            <a:r>
              <a:rPr lang="lt-LT" sz="4800" dirty="0" smtClean="0"/>
              <a:t>Atpažinti </a:t>
            </a:r>
            <a:r>
              <a:rPr lang="lt-LT" sz="4800" dirty="0"/>
              <a:t>ir pavadinti daržoves, jas grupuoti </a:t>
            </a:r>
            <a:r>
              <a:rPr lang="lt-LT" sz="4800" dirty="0" smtClean="0"/>
              <a:t>pagal maisto naudojamą augalo dalį.</a:t>
            </a:r>
            <a:r>
              <a:rPr lang="lt-LT" sz="5300" dirty="0" smtClean="0"/>
              <a:t/>
            </a:r>
            <a:br>
              <a:rPr lang="lt-LT" sz="5300" dirty="0" smtClean="0"/>
            </a:br>
            <a:endParaRPr lang="lt-LT" sz="53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100000" l="896" r="98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972" y="3633537"/>
            <a:ext cx="4962646" cy="23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287" y="571901"/>
            <a:ext cx="8019460" cy="58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7610" y="438150"/>
            <a:ext cx="4766310" cy="59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58516" y="1724693"/>
            <a:ext cx="10515600" cy="1325563"/>
          </a:xfrm>
        </p:spPr>
        <p:txBody>
          <a:bodyPr>
            <a:normAutofit/>
          </a:bodyPr>
          <a:lstStyle/>
          <a:p>
            <a:r>
              <a:rPr lang="lt-LT" sz="540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SĖKMĖS ATLIEKANT UŽDUOTIS</a:t>
            </a:r>
            <a:endParaRPr lang="lt-LT" sz="540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0" y="3050256"/>
            <a:ext cx="5273039" cy="326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50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74879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DARŽOVĖS AUGA DARŽE</a:t>
            </a: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21" y="2464"/>
            <a:ext cx="12192000" cy="6855536"/>
          </a:xfrm>
          <a:prstGeom prst="rect">
            <a:avLst/>
          </a:prstGeom>
        </p:spPr>
      </p:pic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3048000" y="1461836"/>
            <a:ext cx="9144000" cy="1070811"/>
          </a:xfrm>
        </p:spPr>
        <p:txBody>
          <a:bodyPr>
            <a:normAutofit/>
          </a:bodyPr>
          <a:lstStyle/>
          <a:p>
            <a:r>
              <a:rPr lang="lt-LT" sz="6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DARŽOVĖS AUGA DARŽE</a:t>
            </a:r>
            <a:endParaRPr lang="lt-LT" sz="6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20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87914" y="1506828"/>
            <a:ext cx="3587833" cy="2836571"/>
          </a:xfrm>
        </p:spPr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7030A0"/>
                </a:solidFill>
              </a:rPr>
              <a:t>Grupuojamos pagal maistui naudojamą augalo dalį:</a:t>
            </a:r>
            <a:endParaRPr lang="lt-LT" sz="4800" b="1" dirty="0">
              <a:solidFill>
                <a:srgbClr val="7030A0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240588" y="847808"/>
            <a:ext cx="4951412" cy="4873625"/>
          </a:xfrm>
        </p:spPr>
        <p:txBody>
          <a:bodyPr>
            <a:normAutofit fontScale="92500" lnSpcReduction="20000"/>
          </a:bodyPr>
          <a:lstStyle/>
          <a:p>
            <a:r>
              <a:rPr lang="lt-LT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SVOGŪNINĖS</a:t>
            </a:r>
          </a:p>
          <a:p>
            <a:endParaRPr lang="lt-LT" sz="1600" dirty="0" smtClean="0"/>
          </a:p>
          <a:p>
            <a:r>
              <a:rPr lang="lt-LT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VAISINĖS</a:t>
            </a:r>
          </a:p>
          <a:p>
            <a:endParaRPr lang="lt-LT" sz="4000" dirty="0" smtClean="0"/>
          </a:p>
          <a:p>
            <a:r>
              <a:rPr lang="lt-LT" sz="4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ŠAKNIAVAISINĖS</a:t>
            </a:r>
          </a:p>
          <a:p>
            <a:endParaRPr lang="lt-LT" sz="4000" dirty="0" smtClean="0"/>
          </a:p>
          <a:p>
            <a:r>
              <a:rPr lang="lt-LT" sz="4000" dirty="0" smtClean="0">
                <a:solidFill>
                  <a:srgbClr val="009900"/>
                </a:solidFill>
                <a:latin typeface="Arial Black" panose="020B0A04020102020204" pitchFamily="34" charset="0"/>
              </a:rPr>
              <a:t>LAPINĖS</a:t>
            </a:r>
          </a:p>
          <a:p>
            <a:pPr marL="0" indent="0">
              <a:buNone/>
            </a:pPr>
            <a:endParaRPr lang="lt-LT" sz="4000" dirty="0" smtClean="0"/>
          </a:p>
          <a:p>
            <a:r>
              <a:rPr lang="lt-LT" sz="4000" dirty="0" smtClean="0">
                <a:solidFill>
                  <a:srgbClr val="663300"/>
                </a:solidFill>
                <a:latin typeface="Arial Black" panose="020B0A04020102020204" pitchFamily="34" charset="0"/>
              </a:rPr>
              <a:t>PRIESKONINĖS</a:t>
            </a:r>
          </a:p>
          <a:p>
            <a:endParaRPr lang="lt-LT" dirty="0"/>
          </a:p>
        </p:txBody>
      </p:sp>
      <p:cxnSp>
        <p:nvCxnSpPr>
          <p:cNvPr id="13" name="Tiesioji rodyklės jungtis 12"/>
          <p:cNvCxnSpPr/>
          <p:nvPr/>
        </p:nvCxnSpPr>
        <p:spPr>
          <a:xfrm flipV="1">
            <a:off x="4668253" y="1167063"/>
            <a:ext cx="2476082" cy="1431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Tiesioji rodyklės jungtis 14"/>
          <p:cNvCxnSpPr/>
          <p:nvPr/>
        </p:nvCxnSpPr>
        <p:spPr>
          <a:xfrm flipV="1">
            <a:off x="4668253" y="2033337"/>
            <a:ext cx="2476082" cy="8422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Tiesioji rodyklės jungtis 16"/>
          <p:cNvCxnSpPr/>
          <p:nvPr/>
        </p:nvCxnSpPr>
        <p:spPr>
          <a:xfrm flipV="1">
            <a:off x="4668253" y="2863516"/>
            <a:ext cx="2476082" cy="1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Tiesioji rodyklės jungtis 18"/>
          <p:cNvCxnSpPr/>
          <p:nvPr/>
        </p:nvCxnSpPr>
        <p:spPr>
          <a:xfrm>
            <a:off x="4668253" y="3140242"/>
            <a:ext cx="2476082" cy="6015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Tiesioji rodyklės jungtis 22"/>
          <p:cNvCxnSpPr/>
          <p:nvPr/>
        </p:nvCxnSpPr>
        <p:spPr>
          <a:xfrm>
            <a:off x="4668253" y="3416968"/>
            <a:ext cx="2476082" cy="1323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" b="100000" l="14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98" y="4253247"/>
            <a:ext cx="404812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307431" y="312820"/>
            <a:ext cx="9144000" cy="814889"/>
          </a:xfrm>
        </p:spPr>
        <p:txBody>
          <a:bodyPr/>
          <a:lstStyle/>
          <a:p>
            <a:r>
              <a:rPr lang="lt-LT" sz="4400" dirty="0">
                <a:solidFill>
                  <a:srgbClr val="C00000"/>
                </a:solidFill>
                <a:latin typeface="Arial Black" panose="020B0A04020102020204" pitchFamily="34" charset="0"/>
              </a:rPr>
              <a:t>SVOGŪNINĖS   DARŽOVĖS</a:t>
            </a:r>
            <a:endParaRPr lang="lt-LT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427747" y="1424322"/>
            <a:ext cx="9144000" cy="1318878"/>
          </a:xfrm>
        </p:spPr>
        <p:txBody>
          <a:bodyPr>
            <a:normAutofit/>
          </a:bodyPr>
          <a:lstStyle/>
          <a:p>
            <a:r>
              <a:rPr lang="lt-LT" sz="3600" dirty="0" smtClean="0">
                <a:solidFill>
                  <a:schemeClr val="accent6">
                    <a:lumMod val="50000"/>
                  </a:schemeClr>
                </a:solidFill>
              </a:rPr>
              <a:t>Maistui vartojami svogūnėliai </a:t>
            </a:r>
          </a:p>
          <a:p>
            <a:r>
              <a:rPr lang="lt-LT" sz="3600" dirty="0" smtClean="0">
                <a:solidFill>
                  <a:schemeClr val="accent6">
                    <a:lumMod val="50000"/>
                  </a:schemeClr>
                </a:solidFill>
              </a:rPr>
              <a:t>ir iš jų išaugę augalo lapai.</a:t>
            </a:r>
          </a:p>
          <a:p>
            <a:endParaRPr lang="lt-LT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00" b="93200" l="15800" r="91600"/>
                    </a14:imgEffect>
                  </a14:imgLayer>
                </a14:imgProps>
              </a:ext>
            </a:extLst>
          </a:blip>
          <a:srcRect l="14869" t="11932" r="14089" b="7113"/>
          <a:stretch/>
        </p:blipFill>
        <p:spPr>
          <a:xfrm>
            <a:off x="1307431" y="3621504"/>
            <a:ext cx="1552074" cy="1768643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3" b="96944" l="1771" r="95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1609" y="3284619"/>
            <a:ext cx="3256548" cy="2442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7072" y="5672889"/>
            <a:ext cx="1442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SVOGŪNAS</a:t>
            </a:r>
            <a:endParaRPr lang="lt-LT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757634" y="5845143"/>
            <a:ext cx="1339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ČESNAKAI</a:t>
            </a:r>
            <a:endParaRPr lang="lt-LT" sz="2000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" b="100000" l="1863" r="95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41"/>
          <a:stretch/>
        </p:blipFill>
        <p:spPr bwMode="auto">
          <a:xfrm>
            <a:off x="10097037" y="598615"/>
            <a:ext cx="1814165" cy="19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8" b="99060" l="18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99" y="2839717"/>
            <a:ext cx="1924551" cy="320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68253" y="6045198"/>
            <a:ext cx="147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/>
              <a:t>SVOGŪNĖLIAI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883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VAISINĖS  DARŽOVĖS</a:t>
            </a:r>
            <a:endParaRPr lang="lt-LT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763489" y="1569668"/>
            <a:ext cx="6827750" cy="652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600" dirty="0" smtClean="0">
                <a:solidFill>
                  <a:schemeClr val="accent6">
                    <a:lumMod val="50000"/>
                  </a:schemeClr>
                </a:solidFill>
              </a:rPr>
              <a:t>Maistui vartojami prinokę vaisiai</a:t>
            </a:r>
            <a:endParaRPr lang="lt-LT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SusijÄs paveikslÄl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39" b="94194" l="10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" t="9302" r="2679" b="7981"/>
          <a:stretch/>
        </p:blipFill>
        <p:spPr bwMode="auto">
          <a:xfrm>
            <a:off x="661736" y="3283131"/>
            <a:ext cx="2876187" cy="22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apriko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5" b="96491" l="2137" r="99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91" y="4293785"/>
            <a:ext cx="3225299" cy="19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veikslo rezultatas moliÅ«gu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4" b="100000" l="16345" r="901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3" r="14160"/>
          <a:stretch/>
        </p:blipFill>
        <p:spPr bwMode="auto">
          <a:xfrm>
            <a:off x="9624232" y="2458737"/>
            <a:ext cx="2165684" cy="21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usijÄs paveikslÄli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31" b="98462" l="5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57" b="8905"/>
          <a:stretch/>
        </p:blipFill>
        <p:spPr bwMode="auto">
          <a:xfrm>
            <a:off x="4932781" y="2478505"/>
            <a:ext cx="3126372" cy="16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gurkÅ³ vaizda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92" b="958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93" y="4783523"/>
            <a:ext cx="2771441" cy="138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0482" y="5602310"/>
            <a:ext cx="149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POMIDORAI</a:t>
            </a:r>
            <a:endParaRPr lang="lt-LT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884821" y="6309644"/>
            <a:ext cx="1347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PAPRIKOS</a:t>
            </a:r>
            <a:endParaRPr lang="lt-LT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31965" y="4236565"/>
            <a:ext cx="1301309" cy="39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CUKINIJOS</a:t>
            </a:r>
            <a:endParaRPr lang="lt-LT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271962" y="4481846"/>
            <a:ext cx="1328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MOLIŪGAI</a:t>
            </a:r>
            <a:endParaRPr lang="lt-LT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950817" y="6229165"/>
            <a:ext cx="1249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AGURKAI</a:t>
            </a:r>
            <a:endParaRPr lang="lt-LT" sz="2000" dirty="0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58" b="90432" l="0" r="98462"/>
                    </a14:imgEffect>
                  </a14:imgLayer>
                </a14:imgProps>
              </a:ext>
            </a:extLst>
          </a:blip>
          <a:srcRect b="13255"/>
          <a:stretch/>
        </p:blipFill>
        <p:spPr>
          <a:xfrm>
            <a:off x="9709423" y="331738"/>
            <a:ext cx="2146422" cy="19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153394" y="239273"/>
            <a:ext cx="9310352" cy="1325563"/>
          </a:xfrm>
        </p:spPr>
        <p:txBody>
          <a:bodyPr/>
          <a:lstStyle/>
          <a:p>
            <a:r>
              <a:rPr lang="lt-LT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ŠAKNIAVAISINĖS  DARŽOVĖS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27245" y="1406634"/>
            <a:ext cx="8936865" cy="703596"/>
          </a:xfrm>
        </p:spPr>
        <p:txBody>
          <a:bodyPr/>
          <a:lstStyle/>
          <a:p>
            <a:pPr marL="0" indent="0">
              <a:buNone/>
            </a:pPr>
            <a:r>
              <a:rPr lang="lt-LT" sz="3600" dirty="0" smtClean="0">
                <a:solidFill>
                  <a:schemeClr val="accent6">
                    <a:lumMod val="50000"/>
                  </a:schemeClr>
                </a:solidFill>
              </a:rPr>
              <a:t>Maistui vartojamos sustorėjusios augalo šaknys </a:t>
            </a:r>
          </a:p>
          <a:p>
            <a:pPr algn="ctr"/>
            <a:endParaRPr lang="lt-LT" dirty="0"/>
          </a:p>
        </p:txBody>
      </p:sp>
      <p:sp>
        <p:nvSpPr>
          <p:cNvPr id="4" name="AutoShape 2" descr="SusijÄs paveiksliuk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5" name="AutoShape 4" descr="SusijÄs paveiksliuk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79" b="100000" l="0" r="100000"/>
                    </a14:imgEffect>
                  </a14:imgLayer>
                </a14:imgProps>
              </a:ext>
            </a:extLst>
          </a:blip>
          <a:srcRect t="13101"/>
          <a:stretch/>
        </p:blipFill>
        <p:spPr>
          <a:xfrm>
            <a:off x="775388" y="3612962"/>
            <a:ext cx="2394746" cy="2394284"/>
          </a:xfrm>
          <a:prstGeom prst="rect">
            <a:avLst/>
          </a:prstGeom>
        </p:spPr>
      </p:pic>
      <p:pic>
        <p:nvPicPr>
          <p:cNvPr id="3078" name="Picture 6" descr="SusijÄs paveikslÄl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70" y="4496407"/>
            <a:ext cx="3057518" cy="19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50" b="90000" l="10061" r="92073"/>
                    </a14:imgEffect>
                  </a14:imgLayer>
                </a14:imgProps>
              </a:ext>
            </a:extLst>
          </a:blip>
          <a:srcRect l="11234" t="10110" r="10205" b="12521"/>
          <a:stretch/>
        </p:blipFill>
        <p:spPr>
          <a:xfrm>
            <a:off x="8384146" y="2758789"/>
            <a:ext cx="3118810" cy="224737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830" y="2666025"/>
            <a:ext cx="2340142" cy="2340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3445" y="6007246"/>
            <a:ext cx="115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MORKOS</a:t>
            </a:r>
            <a:endParaRPr lang="lt-LT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66123" y="5077853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BUROKĖLIAI</a:t>
            </a:r>
            <a:endParaRPr lang="lt-LT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06107" y="6311594"/>
            <a:ext cx="1378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BULVĖS</a:t>
            </a:r>
            <a:endParaRPr lang="lt-LT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655599" y="5051771"/>
            <a:ext cx="1326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RIDIKĖLIAI</a:t>
            </a:r>
            <a:endParaRPr lang="lt-LT" sz="2000" dirty="0"/>
          </a:p>
        </p:txBody>
      </p:sp>
      <p:pic>
        <p:nvPicPr>
          <p:cNvPr id="4100" name="Picture 4" descr="Image result for carro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4452" r="77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22575"/>
          <a:stretch/>
        </p:blipFill>
        <p:spPr bwMode="auto">
          <a:xfrm>
            <a:off x="10504729" y="91163"/>
            <a:ext cx="1571222" cy="24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LAPINĖS  DARŽOVĖS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12775" y="1428449"/>
            <a:ext cx="8816662" cy="52447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lt-LT" sz="3600" dirty="0" smtClean="0">
                <a:solidFill>
                  <a:schemeClr val="accent6">
                    <a:lumMod val="50000"/>
                  </a:schemeClr>
                </a:solidFill>
              </a:rPr>
              <a:t>Maistui vartojami lapai arba sustorėję lapkočiai</a:t>
            </a:r>
          </a:p>
          <a:p>
            <a:endParaRPr lang="lt-LT" dirty="0"/>
          </a:p>
        </p:txBody>
      </p:sp>
      <p:pic>
        <p:nvPicPr>
          <p:cNvPr id="4098" name="Picture 2" descr="SusijÄs paveikslÄ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66" y="4306200"/>
            <a:ext cx="2608513" cy="173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sijÄs paveikslÄl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90" b="95109" l="58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9" t="6947" b="6532"/>
          <a:stretch/>
        </p:blipFill>
        <p:spPr bwMode="auto">
          <a:xfrm>
            <a:off x="2382592" y="2215166"/>
            <a:ext cx="2905704" cy="23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LapÅ³ svogÅ«nÅ³ rezulta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64" b="98582" l="0" r="100000"/>
                    </a14:imgEffect>
                  </a14:imgLayer>
                </a14:imgProps>
              </a:ext>
            </a:extLst>
          </a:blip>
          <a:srcRect t="-1" r="4436" b="3714"/>
          <a:stretch/>
        </p:blipFill>
        <p:spPr>
          <a:xfrm>
            <a:off x="6617033" y="2301488"/>
            <a:ext cx="2586790" cy="2200545"/>
          </a:xfrm>
          <a:prstGeom prst="rect">
            <a:avLst/>
          </a:prstGeom>
        </p:spPr>
      </p:pic>
      <p:sp>
        <p:nvSpPr>
          <p:cNvPr id="6" name="AutoShape 8" descr="SusijÄs paveikslÄl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9900" y="4838311"/>
            <a:ext cx="3094958" cy="1751124"/>
          </a:xfrm>
          <a:prstGeom prst="rect">
            <a:avLst/>
          </a:prstGeom>
        </p:spPr>
      </p:pic>
      <p:pic>
        <p:nvPicPr>
          <p:cNvPr id="4106" name="Picture 10" descr="LapÅ³ svogÅ«nÅ³ rezultata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500" b="94000" l="2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5" b="9545"/>
          <a:stretch/>
        </p:blipFill>
        <p:spPr bwMode="auto">
          <a:xfrm>
            <a:off x="8217568" y="4778237"/>
            <a:ext cx="3319881" cy="169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5226" y="4638256"/>
            <a:ext cx="1236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KOPŪSTAI</a:t>
            </a:r>
            <a:endParaRPr lang="lt-LT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75134" y="4576072"/>
            <a:ext cx="1442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SVOGŪNAI</a:t>
            </a:r>
            <a:endParaRPr lang="lt-LT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6189325"/>
            <a:ext cx="1252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SALOTOS</a:t>
            </a:r>
            <a:endParaRPr lang="lt-LT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16314" y="6274636"/>
            <a:ext cx="1262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SALIERAI</a:t>
            </a:r>
            <a:endParaRPr lang="lt-LT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03823" y="6315541"/>
            <a:ext cx="97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PORAI</a:t>
            </a:r>
            <a:endParaRPr lang="lt-LT" sz="2000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214" l="758" r="97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 bwMode="auto">
          <a:xfrm>
            <a:off x="9429437" y="160337"/>
            <a:ext cx="2514600" cy="25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9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498457" y="222785"/>
            <a:ext cx="8855343" cy="1325563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PRIESKONINĖS  DARŽOVĖS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987898" y="1572962"/>
            <a:ext cx="8365901" cy="12785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600" dirty="0" smtClean="0">
                <a:solidFill>
                  <a:schemeClr val="accent6">
                    <a:lumMod val="50000"/>
                  </a:schemeClr>
                </a:solidFill>
              </a:rPr>
              <a:t>Daržovės, kurių vaisiais, lapais, šaknimis</a:t>
            </a:r>
            <a:r>
              <a:rPr lang="lt-LT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lt-LT" sz="3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lt-LT" sz="3600" dirty="0" smtClean="0">
                <a:solidFill>
                  <a:schemeClr val="accent6">
                    <a:lumMod val="50000"/>
                  </a:schemeClr>
                </a:solidFill>
              </a:rPr>
              <a:t>ar sėklomis pagardinami patiekalai.</a:t>
            </a:r>
            <a:endParaRPr lang="lt-LT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25" b="92625" l="12375" r="100000"/>
                    </a14:imgEffect>
                  </a14:imgLayer>
                </a14:imgProps>
              </a:ext>
            </a:extLst>
          </a:blip>
          <a:srcRect l="12398" t="11866" r="247" b="10649"/>
          <a:stretch/>
        </p:blipFill>
        <p:spPr>
          <a:xfrm>
            <a:off x="838200" y="3513221"/>
            <a:ext cx="2554871" cy="2272883"/>
          </a:xfrm>
          <a:prstGeom prst="rect">
            <a:avLst/>
          </a:prstGeom>
        </p:spPr>
      </p:pic>
      <p:pic>
        <p:nvPicPr>
          <p:cNvPr id="5122" name="Picture 2" descr="SusijÄs paveiksliuka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87" y="4807316"/>
            <a:ext cx="2552378" cy="16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usijÄs paveikslÄl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47" y="2904251"/>
            <a:ext cx="1941783" cy="14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SusijÄs paveikslÄl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87" y="4653152"/>
            <a:ext cx="1998624" cy="1537598"/>
          </a:xfrm>
          <a:prstGeom prst="rect">
            <a:avLst/>
          </a:prstGeom>
        </p:spPr>
      </p:pic>
      <p:pic>
        <p:nvPicPr>
          <p:cNvPr id="5128" name="Picture 8" descr="Paveikslo rezultatas Äili pipira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835" y="2700546"/>
            <a:ext cx="1924217" cy="16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7205" y="5716862"/>
            <a:ext cx="1587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PETRAŽOLĖS</a:t>
            </a:r>
            <a:endParaRPr lang="lt-LT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87155" y="4289719"/>
            <a:ext cx="11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KMYNAI</a:t>
            </a:r>
            <a:endParaRPr lang="lt-LT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190813" y="6258244"/>
            <a:ext cx="123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IMBIERAS</a:t>
            </a:r>
            <a:endParaRPr lang="lt-LT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127376" y="4237727"/>
            <a:ext cx="141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ČILI PIPIRAI</a:t>
            </a:r>
            <a:endParaRPr lang="lt-LT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127376" y="6458299"/>
            <a:ext cx="97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KRAPAI</a:t>
            </a:r>
            <a:endParaRPr lang="lt-LT" sz="2000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24" b="94254" l="19821" r="83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3" r="16697" b="8910"/>
          <a:stretch/>
        </p:blipFill>
        <p:spPr bwMode="auto">
          <a:xfrm>
            <a:off x="358776" y="83053"/>
            <a:ext cx="1756859" cy="30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725</TotalTime>
  <Words>119</Words>
  <Application>Microsoft Office PowerPoint</Application>
  <PresentationFormat>Plačiaekranė</PresentationFormat>
  <Paragraphs>55</Paragraphs>
  <Slides>22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22</vt:i4>
      </vt:variant>
    </vt:vector>
  </HeadingPairs>
  <TitlesOfParts>
    <vt:vector size="29" baseType="lpstr">
      <vt:lpstr>Arabic Typesetting</vt:lpstr>
      <vt:lpstr>Arial</vt:lpstr>
      <vt:lpstr>Arial Black</vt:lpstr>
      <vt:lpstr>Calibri</vt:lpstr>
      <vt:lpstr>Calibri Light</vt:lpstr>
      <vt:lpstr>Narkisim</vt:lpstr>
      <vt:lpstr>„Office“ tema</vt:lpstr>
      <vt:lpstr>DARŽOVĖS</vt:lpstr>
      <vt:lpstr>PAMOKOS TIKSLAS:    Atpažinti ir pavadinti daržoves, jas grupuoti pagal maisto naudojamą augalo dalį. </vt:lpstr>
      <vt:lpstr>DARŽOVĖS AUGA DARŽE</vt:lpstr>
      <vt:lpstr>Grupuojamos pagal maistui naudojamą augalo dalį:</vt:lpstr>
      <vt:lpstr>SVOGŪNINĖS   DARŽOVĖS</vt:lpstr>
      <vt:lpstr>VAISINĖS  DARŽOVĖS</vt:lpstr>
      <vt:lpstr>ŠAKNIAVAISINĖS  DARŽOVĖS</vt:lpstr>
      <vt:lpstr>LAPINĖS  DARŽOVĖS</vt:lpstr>
      <vt:lpstr>PRIESKONINĖS  DARŽOVĖS</vt:lpstr>
      <vt:lpstr>DARŽOVES GALIMA NE TIK VALGYTI, BET IR...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SĖKMĖS ATLIEKANT UŽDUOTIS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DARŽOVĖS</dc:title>
  <dc:creator>Vartotojas</dc:creator>
  <cp:lastModifiedBy>Vartotojas</cp:lastModifiedBy>
  <cp:revision>53</cp:revision>
  <dcterms:created xsi:type="dcterms:W3CDTF">2018-10-25T10:27:39Z</dcterms:created>
  <dcterms:modified xsi:type="dcterms:W3CDTF">2019-10-24T05:48:00Z</dcterms:modified>
</cp:coreProperties>
</file>