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661954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Treść - poziom 1</a:t>
            </a:r>
          </a:p>
          <a:p>
            <a:pPr lvl="1">
              <a:defRPr sz="1800"/>
            </a:pPr>
            <a:r>
              <a:rPr sz="2800"/>
              <a:t>Treść - poziom 2</a:t>
            </a:r>
          </a:p>
          <a:p>
            <a:pPr lvl="2">
              <a:defRPr sz="1800"/>
            </a:pPr>
            <a:r>
              <a:rPr sz="2800"/>
              <a:t>Treść - poziom 3</a:t>
            </a:r>
          </a:p>
          <a:p>
            <a:pPr lvl="3">
              <a:defRPr sz="1800"/>
            </a:pPr>
            <a:r>
              <a:rPr sz="2800"/>
              <a:t>Treść - poziom 4</a:t>
            </a:r>
          </a:p>
          <a:p>
            <a:pPr lvl="4">
              <a:defRPr sz="1800"/>
            </a:pPr>
            <a:r>
              <a:rPr sz="28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amhere2.e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90363" y="1136451"/>
            <a:ext cx="5382420" cy="6539442"/>
          </a:xfrm>
          <a:prstGeom prst="rect">
            <a:avLst/>
          </a:prstGeom>
        </p:spPr>
        <p:txBody>
          <a:bodyPr/>
          <a:lstStyle/>
          <a:p>
            <a:pPr lvl="0" defTabSz="479044">
              <a:defRPr sz="1800"/>
            </a:pPr>
            <a:endParaRPr sz="6560" b="1" u="sng" dirty="0">
              <a:latin typeface="Helvetica"/>
              <a:ea typeface="Helvetica"/>
              <a:cs typeface="Helvetica"/>
              <a:sym typeface="Helvetica"/>
            </a:endParaRPr>
          </a:p>
          <a:p>
            <a:pPr lvl="0" defTabSz="479044">
              <a:defRPr sz="1800"/>
            </a:pPr>
            <a:endParaRPr sz="6560" b="1" u="sng" dirty="0">
              <a:latin typeface="Helvetica"/>
              <a:ea typeface="Helvetica"/>
              <a:cs typeface="Helvetica"/>
              <a:sym typeface="Helvetica"/>
            </a:endParaRPr>
          </a:p>
          <a:p>
            <a:pPr lvl="0" defTabSz="479044">
              <a:defRPr sz="1800"/>
            </a:pPr>
            <a:r>
              <a:rPr lang="en-US" sz="6560" b="1" u="sng" dirty="0" err="1" smtClean="0">
                <a:latin typeface="Helvetica"/>
                <a:ea typeface="Helvetica"/>
                <a:cs typeface="Helvetica"/>
                <a:sym typeface="Helvetica"/>
              </a:rPr>
              <a:t>Projekto</a:t>
            </a:r>
            <a:r>
              <a:rPr lang="en-US" sz="6560" b="1" u="sng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br>
              <a:rPr lang="en-US" sz="6560" b="1" u="sng" dirty="0" smtClean="0">
                <a:latin typeface="Helvetica"/>
                <a:ea typeface="Helvetica"/>
                <a:cs typeface="Helvetica"/>
                <a:sym typeface="Helvetica"/>
              </a:rPr>
            </a:br>
            <a:r>
              <a:rPr sz="6560" b="1" u="sng" dirty="0" smtClean="0">
                <a:latin typeface="Helvetica"/>
                <a:ea typeface="Helvetica"/>
                <a:cs typeface="Helvetica"/>
                <a:sym typeface="Helvetica"/>
              </a:rPr>
              <a:t>„</a:t>
            </a:r>
            <a:r>
              <a:rPr lang="lt-LT" sz="6560" b="1" u="sng" smtClean="0">
                <a:latin typeface="Helvetica"/>
                <a:ea typeface="Helvetica"/>
                <a:cs typeface="Helvetica"/>
                <a:sym typeface="Helvetica"/>
              </a:rPr>
              <a:t>Aš </a:t>
            </a:r>
            <a:r>
              <a:rPr lang="lt-LT" sz="6560" b="1" u="sng" smtClean="0">
                <a:latin typeface="Helvetica"/>
                <a:ea typeface="Helvetica"/>
                <a:cs typeface="Helvetica"/>
                <a:sym typeface="Helvetica"/>
              </a:rPr>
              <a:t>taip </a:t>
            </a:r>
            <a:r>
              <a:rPr lang="lt-LT" sz="6560" b="1" u="sng" dirty="0" smtClean="0">
                <a:latin typeface="Helvetica"/>
                <a:ea typeface="Helvetica"/>
                <a:cs typeface="Helvetica"/>
                <a:sym typeface="Helvetica"/>
              </a:rPr>
              <a:t>pat esu čia</a:t>
            </a:r>
            <a:r>
              <a:rPr sz="6560" b="1" u="sng" dirty="0" smtClean="0">
                <a:latin typeface="Helvetica"/>
                <a:ea typeface="Helvetica"/>
                <a:cs typeface="Helvetica"/>
                <a:sym typeface="Helvetica"/>
              </a:rPr>
              <a:t>!”</a:t>
            </a:r>
            <a:r>
              <a:rPr lang="en-US" sz="6560" b="1" u="sng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6560" b="1" u="sng" dirty="0" err="1" smtClean="0">
                <a:latin typeface="Helvetica"/>
                <a:ea typeface="Helvetica"/>
                <a:cs typeface="Helvetica"/>
                <a:sym typeface="Helvetica"/>
              </a:rPr>
              <a:t>pristatymas</a:t>
            </a:r>
            <a:endParaRPr sz="6560" b="1" u="sng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3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6881084" y="1248171"/>
            <a:ext cx="5966264" cy="72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3360514" y="9318271"/>
            <a:ext cx="628377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dirty="0" err="1"/>
              <a:t>Šis</a:t>
            </a:r>
            <a:r>
              <a:rPr lang="en-US" dirty="0"/>
              <a:t> </a:t>
            </a:r>
            <a:r>
              <a:rPr lang="en-US" dirty="0" err="1"/>
              <a:t>projektas</a:t>
            </a:r>
            <a:r>
              <a:rPr lang="en-US" dirty="0"/>
              <a:t> </a:t>
            </a:r>
            <a:r>
              <a:rPr lang="en-US" dirty="0" err="1"/>
              <a:t>buvo</a:t>
            </a:r>
            <a:r>
              <a:rPr lang="en-US" dirty="0"/>
              <a:t> </a:t>
            </a:r>
            <a:r>
              <a:rPr lang="en-US" dirty="0" err="1"/>
              <a:t>finansuojamas</a:t>
            </a:r>
            <a:r>
              <a:rPr lang="en-US" dirty="0"/>
              <a:t> </a:t>
            </a:r>
            <a:r>
              <a:rPr lang="en-US" dirty="0" err="1"/>
              <a:t>remiant</a:t>
            </a:r>
            <a:r>
              <a:rPr lang="en-US" dirty="0"/>
              <a:t> </a:t>
            </a:r>
            <a:r>
              <a:rPr lang="en-US" dirty="0" err="1"/>
              <a:t>Europos</a:t>
            </a:r>
            <a:r>
              <a:rPr lang="en-US" dirty="0"/>
              <a:t> </a:t>
            </a:r>
            <a:r>
              <a:rPr lang="en-US" dirty="0" err="1"/>
              <a:t>Komisijai</a:t>
            </a:r>
            <a:endParaRPr sz="2200" dirty="0"/>
          </a:p>
        </p:txBody>
      </p:sp>
      <p:pic>
        <p:nvPicPr>
          <p:cNvPr id="35" name="EU flag-Erasmus+_vect_PO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461" y="972222"/>
            <a:ext cx="4955371" cy="1415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8000" b="1" u="sng" dirty="0" smtClean="0"/>
              <a:t>Santrauka</a:t>
            </a:r>
            <a:endParaRPr sz="8000" b="1" u="sng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algn="ctr" defTabSz="449580">
              <a:spcBef>
                <a:spcPts val="0"/>
              </a:spcBef>
              <a:buSzTx/>
              <a:buNone/>
              <a:defRPr sz="1800"/>
            </a:pPr>
            <a:r>
              <a:rPr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Mūsų „Erasmus +“ projekto metu visi dalyviai išmoko ir patyrė novatoriškus metodus,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technikas įdomioje aplinkoje.</a:t>
            </a:r>
          </a:p>
          <a:p>
            <a:pPr marL="0" lvl="0" indent="0" algn="ctr" defTabSz="449580">
              <a:spcBef>
                <a:spcPts val="0"/>
              </a:spcBef>
              <a:buSzTx/>
              <a:buNone/>
              <a:defRPr sz="1800"/>
            </a:pPr>
            <a:endParaRPr sz="2900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ctr" defTabSz="449580">
              <a:spcBef>
                <a:spcPts val="0"/>
              </a:spcBef>
              <a:buSzTx/>
              <a:buNone/>
              <a:defRPr sz="1800"/>
            </a:pP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Skeisdami projekto veiklas galėjome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atkreipti dėmesį į SUP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poreikius turinčius mokinius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ir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pritaikytus inovatyvius mokymo(si)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metodus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jiems,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tiek nacionaliniu, tiek tarptautiniu mastu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marL="0" lvl="0" indent="0" algn="ctr" defTabSz="449580">
              <a:spcBef>
                <a:spcPts val="0"/>
              </a:spcBef>
              <a:buSzTx/>
              <a:buNone/>
              <a:defRPr sz="1800"/>
            </a:pPr>
            <a:endParaRPr sz="2900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ctr" defTabSz="449580">
              <a:spcBef>
                <a:spcPts val="0"/>
              </a:spcBef>
              <a:buSzTx/>
              <a:buNone/>
              <a:defRPr sz="1800"/>
            </a:pP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O svarbiausia,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šis projektas sugebėjo būti pavyzdžiu kitiems, turintiems tą pačią tikslinę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grupę mokinių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ir norintiems suteikti galimybę savo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SUP poreikių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turintiems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mokiniams išdidžiai pasakyti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: „Aš </a:t>
            </a:r>
            <a:r>
              <a:rPr lang="lt-LT" sz="2900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irgi esu, </a:t>
            </a:r>
            <a:r>
              <a:rPr lang="lt-LT" sz="29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čia!“</a:t>
            </a:r>
            <a:endParaRPr sz="2900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92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199085" y="30151"/>
            <a:ext cx="1775021" cy="21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EU flag-Erasmus+_vect_PO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0447" y="8561727"/>
            <a:ext cx="3103906" cy="886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270000" y="1358900"/>
            <a:ext cx="10464800" cy="3302000"/>
          </a:xfrm>
          <a:prstGeom prst="rect">
            <a:avLst/>
          </a:prstGeom>
        </p:spPr>
        <p:txBody>
          <a:bodyPr>
            <a:normAutofit/>
          </a:bodyPr>
          <a:lstStyle>
            <a:lvl1pPr defTabSz="408940">
              <a:defRPr sz="5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5600" b="1" u="sng" dirty="0" smtClean="0"/>
              <a:t>Daugiau informacijos </a:t>
            </a:r>
            <a:br>
              <a:rPr lang="lt-LT" sz="5600" b="1" u="sng" dirty="0" smtClean="0"/>
            </a:br>
            <a:r>
              <a:rPr lang="lt-LT" sz="5600" b="1" u="sng" dirty="0" smtClean="0"/>
              <a:t>apie projektą ir jo rezultatus gali rasti čia</a:t>
            </a:r>
            <a:r>
              <a:rPr sz="5600" b="1" u="sng" dirty="0" smtClean="0"/>
              <a:t>:</a:t>
            </a:r>
            <a:endParaRPr sz="5600" b="1" u="sng" dirty="0"/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1270000" y="4254449"/>
            <a:ext cx="10464800" cy="36278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200" dirty="0"/>
          </a:p>
          <a:p>
            <a:pPr lvl="0">
              <a:defRPr sz="1800"/>
            </a:pPr>
            <a:r>
              <a:rPr sz="3200" u="sng" dirty="0">
                <a:hlinkClick r:id="rId2"/>
              </a:rPr>
              <a:t>www.iamhere2.eu</a:t>
            </a:r>
            <a:endParaRPr sz="3200" dirty="0"/>
          </a:p>
          <a:p>
            <a:pPr lvl="0">
              <a:defRPr sz="1800"/>
            </a:pPr>
            <a:endParaRPr sz="3200" dirty="0"/>
          </a:p>
          <a:p>
            <a:pPr lvl="0">
              <a:defRPr sz="1800"/>
            </a:pPr>
            <a:r>
              <a:rPr sz="3200" dirty="0"/>
              <a:t>   I am here, too Erasmus +</a:t>
            </a:r>
          </a:p>
          <a:p>
            <a:pPr lvl="0">
              <a:defRPr sz="1800"/>
            </a:pPr>
            <a:endParaRPr sz="3200" dirty="0"/>
          </a:p>
          <a:p>
            <a:pPr lvl="0">
              <a:defRPr sz="1800"/>
            </a:pPr>
            <a:r>
              <a:rPr sz="3200" dirty="0"/>
              <a:t>#</a:t>
            </a:r>
            <a:r>
              <a:rPr sz="3200" dirty="0" err="1"/>
              <a:t>iamheretoo</a:t>
            </a:r>
            <a:endParaRPr sz="3200" dirty="0"/>
          </a:p>
        </p:txBody>
      </p:sp>
      <p:pic>
        <p:nvPicPr>
          <p:cNvPr id="97" name="final logo 1.jpg"/>
          <p:cNvPicPr/>
          <p:nvPr/>
        </p:nvPicPr>
        <p:blipFill>
          <a:blip r:embed="rId3">
            <a:extLst/>
          </a:blip>
          <a:srcRect l="5579" t="8116" r="8622" b="18104"/>
          <a:stretch>
            <a:fillRect/>
          </a:stretch>
        </p:blipFill>
        <p:spPr>
          <a:xfrm>
            <a:off x="11046685" y="148684"/>
            <a:ext cx="1775021" cy="2159087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9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6462" y="6496342"/>
            <a:ext cx="895198" cy="89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asted-image.png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3410274" y="5524426"/>
            <a:ext cx="701707" cy="687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EU flag-Erasmus+_vect_PO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2461" y="8217408"/>
            <a:ext cx="3599878" cy="1028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388533" y="3785505"/>
            <a:ext cx="10464801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/>
            </a:pPr>
            <a:r>
              <a:rPr lang="en-US" sz="4000" dirty="0" err="1"/>
              <a:t>Šis</a:t>
            </a:r>
            <a:r>
              <a:rPr lang="en-US" sz="4000" dirty="0"/>
              <a:t> </a:t>
            </a:r>
            <a:r>
              <a:rPr lang="en-US" sz="4000" dirty="0" err="1"/>
              <a:t>projektas</a:t>
            </a:r>
            <a:r>
              <a:rPr lang="en-US" sz="4000" dirty="0"/>
              <a:t> </a:t>
            </a:r>
            <a:r>
              <a:rPr lang="en-US" sz="4000" dirty="0" err="1"/>
              <a:t>buvo</a:t>
            </a:r>
            <a:r>
              <a:rPr lang="en-US" sz="4000" dirty="0"/>
              <a:t> </a:t>
            </a:r>
            <a:r>
              <a:rPr lang="en-US" sz="4000" dirty="0" err="1"/>
              <a:t>finansuojamas</a:t>
            </a:r>
            <a:r>
              <a:rPr lang="en-US" sz="4000" dirty="0"/>
              <a:t> </a:t>
            </a:r>
            <a:r>
              <a:rPr lang="en-US" sz="4000" dirty="0" err="1"/>
              <a:t>remiant</a:t>
            </a:r>
            <a:r>
              <a:rPr lang="en-US" sz="4000" dirty="0"/>
              <a:t> </a:t>
            </a:r>
            <a:r>
              <a:rPr lang="en-US" sz="4000" dirty="0" err="1"/>
              <a:t>Europos</a:t>
            </a:r>
            <a:r>
              <a:rPr lang="en-US" sz="4000" dirty="0"/>
              <a:t> </a:t>
            </a:r>
            <a:r>
              <a:rPr lang="en-US" sz="4000" dirty="0" err="1" smtClean="0"/>
              <a:t>Komisijai</a:t>
            </a:r>
            <a:r>
              <a:rPr lang="lt-LT" sz="4000" dirty="0" smtClean="0"/>
              <a:t>.</a:t>
            </a:r>
            <a:endParaRPr sz="4000" dirty="0"/>
          </a:p>
          <a:p>
            <a:pPr lvl="0">
              <a:defRPr sz="1800"/>
            </a:pPr>
            <a:endParaRPr sz="3100" dirty="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defRPr sz="1800"/>
            </a:pPr>
            <a:r>
              <a:rPr lang="lt-LT" sz="3100" dirty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rPr>
              <a:t>Projekto „Aš esu </a:t>
            </a:r>
            <a:r>
              <a:rPr lang="lt-LT" sz="3100" dirty="0" smtClean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rPr>
              <a:t>čia, taip pat“ pristatymas atspindi </a:t>
            </a:r>
            <a:r>
              <a:rPr lang="lt-LT" sz="3100" dirty="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rPr>
              <a:t>tik autorių požiūrį, ir Komisija negali būti laikoma atsakinga už bet kokį joje esančios informacijos panaudojimą.</a:t>
            </a:r>
            <a:endParaRPr sz="3100" dirty="0">
              <a:solidFill>
                <a:srgbClr val="212529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4" name="EU flag-Erasmus+_vect_PO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0877" y="160466"/>
            <a:ext cx="7881409" cy="2251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952500" y="444500"/>
            <a:ext cx="9379281" cy="2159000"/>
          </a:xfrm>
          <a:prstGeom prst="rect">
            <a:avLst/>
          </a:prstGeom>
        </p:spPr>
        <p:txBody>
          <a:bodyPr/>
          <a:lstStyle>
            <a:lvl1pPr defTabSz="525779">
              <a:defRPr sz="72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en-US" sz="7200" b="1" u="sng" dirty="0" err="1" smtClean="0"/>
              <a:t>Bendroji</a:t>
            </a:r>
            <a:r>
              <a:rPr lang="en-US" sz="7200" b="1" u="sng" dirty="0" smtClean="0"/>
              <a:t> </a:t>
            </a:r>
            <a:r>
              <a:rPr lang="en-US" sz="7200" b="1" u="sng" dirty="0" err="1" smtClean="0"/>
              <a:t>informacija</a:t>
            </a:r>
            <a:endParaRPr sz="7200" b="1" u="sng" dirty="0"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182687" y="2108464"/>
            <a:ext cx="10381986" cy="700729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800" dirty="0" err="1" smtClean="0"/>
              <a:t>Projekto</a:t>
            </a:r>
            <a:r>
              <a:rPr lang="en-US" sz="2800" dirty="0" smtClean="0"/>
              <a:t> </a:t>
            </a:r>
            <a:r>
              <a:rPr lang="en-US" sz="2800" dirty="0" err="1" smtClean="0"/>
              <a:t>pavadinimas</a:t>
            </a:r>
            <a:r>
              <a:rPr sz="2800" dirty="0" smtClean="0"/>
              <a:t>: </a:t>
            </a:r>
            <a:r>
              <a:rPr lang="lt-LT" sz="2800" b="1" i="1" dirty="0" smtClean="0">
                <a:latin typeface="Helvetica"/>
                <a:ea typeface="Helvetica"/>
                <a:cs typeface="Helvetica"/>
                <a:sym typeface="Helvetica"/>
              </a:rPr>
              <a:t>aš taip pat esu čia</a:t>
            </a:r>
            <a:r>
              <a:rPr sz="2800" b="1" i="1" dirty="0" smtClean="0">
                <a:latin typeface="Helvetica"/>
                <a:ea typeface="Helvetica"/>
                <a:cs typeface="Helvetica"/>
                <a:sym typeface="Helvetica"/>
              </a:rPr>
              <a:t>!</a:t>
            </a:r>
            <a:endParaRPr sz="2800" b="1" i="1" dirty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lang="en-US" sz="2800" dirty="0" err="1" smtClean="0"/>
              <a:t>Programa</a:t>
            </a:r>
            <a:r>
              <a:rPr sz="2800" dirty="0" smtClean="0"/>
              <a:t>:</a:t>
            </a:r>
            <a:r>
              <a:rPr sz="2800" b="1" i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Erasmus +</a:t>
            </a:r>
          </a:p>
          <a:p>
            <a:pPr lvl="0">
              <a:defRPr sz="1800"/>
            </a:pPr>
            <a:r>
              <a:rPr lang="en-US" sz="2800" dirty="0" err="1" smtClean="0"/>
              <a:t>Pagrindin</a:t>
            </a:r>
            <a:r>
              <a:rPr lang="lt-LT" sz="2800" dirty="0" smtClean="0"/>
              <a:t>ė veikla</a:t>
            </a:r>
            <a:r>
              <a:rPr sz="2800" dirty="0" smtClean="0"/>
              <a:t>: </a:t>
            </a:r>
            <a:r>
              <a:rPr lang="lt-LT" sz="2800" b="1" i="1" dirty="0" smtClean="0">
                <a:latin typeface="Helvetica"/>
                <a:ea typeface="Helvetica"/>
                <a:cs typeface="Helvetica"/>
                <a:sym typeface="Helvetica"/>
              </a:rPr>
              <a:t>Bendradarbiavimas inovacijų srityje ir keitimasis gerąja patirtimi</a:t>
            </a:r>
            <a:endParaRPr sz="2800" b="1" i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lang="lt-LT" sz="2800" dirty="0" smtClean="0"/>
              <a:t>Veiklos tipas</a:t>
            </a:r>
            <a:r>
              <a:rPr sz="2800" dirty="0" smtClean="0"/>
              <a:t>: </a:t>
            </a:r>
            <a:r>
              <a:rPr lang="lt-LT" sz="2800" b="1" i="1" dirty="0" smtClean="0">
                <a:latin typeface="Helvetica"/>
                <a:ea typeface="Helvetica"/>
                <a:cs typeface="Helvetica"/>
                <a:sym typeface="Helvetica"/>
              </a:rPr>
              <a:t>Tikslinis mokyklų bendradarbiavimas</a:t>
            </a:r>
          </a:p>
          <a:p>
            <a:pPr lvl="0">
              <a:defRPr sz="1800"/>
            </a:pPr>
            <a:r>
              <a:rPr lang="lt-LT" sz="2800" dirty="0" smtClean="0"/>
              <a:t>Projekto numeris</a:t>
            </a:r>
            <a:r>
              <a:rPr sz="2800" dirty="0" smtClean="0"/>
              <a:t>: 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2017-1-TR01-KA219-046177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Projekto trukmė</a:t>
            </a:r>
            <a:r>
              <a:rPr sz="2800" dirty="0" smtClean="0"/>
              <a:t>: 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01.10.2017-31.11.2019</a:t>
            </a:r>
          </a:p>
        </p:txBody>
      </p:sp>
      <p:pic>
        <p:nvPicPr>
          <p:cNvPr id="39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046685" y="148684"/>
            <a:ext cx="1775021" cy="215908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41" name="EU flag-Erasmus+_vect_PO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4618" y="8747993"/>
            <a:ext cx="2038764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952500" y="444500"/>
            <a:ext cx="9379281" cy="2159000"/>
          </a:xfrm>
          <a:prstGeom prst="rect">
            <a:avLst/>
          </a:prstGeom>
        </p:spPr>
        <p:txBody>
          <a:bodyPr/>
          <a:lstStyle>
            <a:lvl1pPr defTabSz="525779">
              <a:defRPr sz="72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7200" b="1" u="sng" dirty="0" smtClean="0"/>
              <a:t>Bendroji informacija</a:t>
            </a:r>
            <a:endParaRPr sz="7200" b="1" u="sng" dirty="0"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182687" y="2336800"/>
            <a:ext cx="10381986" cy="6512256"/>
          </a:xfrm>
          <a:prstGeom prst="rect">
            <a:avLst/>
          </a:prstGeom>
        </p:spPr>
        <p:txBody>
          <a:bodyPr/>
          <a:lstStyle/>
          <a:p>
            <a:pPr marL="342899" lvl="0" indent="-342899">
              <a:defRPr sz="1800"/>
            </a:pPr>
            <a:r>
              <a:rPr lang="lt-LT" sz="4100" dirty="0" smtClean="0"/>
              <a:t>Partneriai</a:t>
            </a:r>
            <a:r>
              <a:rPr sz="4100" dirty="0" smtClean="0"/>
              <a:t>:</a:t>
            </a:r>
            <a:endParaRPr sz="4100" dirty="0"/>
          </a:p>
          <a:p>
            <a:pPr lvl="0">
              <a:defRPr sz="1800"/>
            </a:pP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Inonu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Ortaokulu</a:t>
            </a:r>
            <a:r>
              <a:rPr sz="2800" dirty="0"/>
              <a:t>, </a:t>
            </a:r>
            <a:r>
              <a:rPr sz="2800" dirty="0" err="1" smtClean="0"/>
              <a:t>Tu</a:t>
            </a:r>
            <a:r>
              <a:rPr lang="lt-LT" sz="2800" dirty="0" smtClean="0"/>
              <a:t>rkija</a:t>
            </a:r>
            <a:endParaRPr sz="2800" dirty="0"/>
          </a:p>
          <a:p>
            <a:pPr lvl="0">
              <a:defRPr sz="1800"/>
            </a:pP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ΜΟΥΣΙΚΟ ΣΧΟΛΕΙΟ ΘΕΡΙΣΟΥ</a:t>
            </a:r>
            <a:r>
              <a:rPr sz="2800" dirty="0"/>
              <a:t>, </a:t>
            </a:r>
            <a:r>
              <a:rPr sz="2800" dirty="0" smtClean="0"/>
              <a:t>Gr</a:t>
            </a:r>
            <a:r>
              <a:rPr lang="lt-LT" sz="2800" dirty="0" smtClean="0"/>
              <a:t>aikija</a:t>
            </a:r>
            <a:endParaRPr sz="2800" dirty="0"/>
          </a:p>
          <a:p>
            <a:pPr lvl="0">
              <a:defRPr sz="1800"/>
            </a:pP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Escola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Básica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Secundária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Dr.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Ângelo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Augusto da Silva</a:t>
            </a:r>
            <a:r>
              <a:rPr sz="2800" dirty="0"/>
              <a:t>, </a:t>
            </a:r>
            <a:r>
              <a:rPr sz="2800" dirty="0" smtClean="0"/>
              <a:t>Port</a:t>
            </a:r>
            <a:r>
              <a:rPr lang="lt-LT" sz="2800" dirty="0" smtClean="0"/>
              <a:t>ugalija</a:t>
            </a:r>
            <a:endParaRPr sz="2800" dirty="0"/>
          </a:p>
          <a:p>
            <a:pPr lvl="0">
              <a:defRPr sz="1800"/>
            </a:pP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Istituto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Istruzione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Superiore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Renato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Guttuso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Milazzo</a:t>
            </a:r>
            <a:r>
              <a:rPr sz="2800" dirty="0"/>
              <a:t>, </a:t>
            </a:r>
            <a:r>
              <a:rPr sz="2800" dirty="0" err="1" smtClean="0"/>
              <a:t>Ita</a:t>
            </a:r>
            <a:r>
              <a:rPr lang="lt-LT" sz="2800" dirty="0" smtClean="0"/>
              <a:t>lija</a:t>
            </a:r>
            <a:endParaRPr sz="2800" dirty="0"/>
          </a:p>
          <a:p>
            <a:pPr lvl="0">
              <a:defRPr sz="1800"/>
            </a:pPr>
            <a:r>
              <a:rPr sz="2800" b="1" i="1" dirty="0" smtClean="0">
                <a:latin typeface="Helvetica"/>
                <a:ea typeface="Helvetica"/>
                <a:cs typeface="Helvetica"/>
                <a:sym typeface="Helvetica"/>
              </a:rPr>
              <a:t>K</a:t>
            </a:r>
            <a:r>
              <a:rPr lang="lt-LT" sz="2800" b="1" i="1" dirty="0" smtClean="0">
                <a:latin typeface="Helvetica"/>
                <a:ea typeface="Helvetica"/>
                <a:cs typeface="Helvetica"/>
                <a:sym typeface="Helvetica"/>
              </a:rPr>
              <a:t>ė</a:t>
            </a:r>
            <a:r>
              <a:rPr sz="2800" b="1" i="1" dirty="0" err="1" smtClean="0">
                <a:latin typeface="Helvetica"/>
                <a:ea typeface="Helvetica"/>
                <a:cs typeface="Helvetica"/>
                <a:sym typeface="Helvetica"/>
              </a:rPr>
              <a:t>daini</a:t>
            </a:r>
            <a:r>
              <a:rPr lang="lt-LT" sz="2800" b="1" i="1" dirty="0" smtClean="0">
                <a:latin typeface="Helvetica"/>
                <a:ea typeface="Helvetica"/>
                <a:cs typeface="Helvetica"/>
                <a:sym typeface="Helvetica"/>
              </a:rPr>
              <a:t>ų</a:t>
            </a:r>
            <a:r>
              <a:rPr sz="2800" b="1" i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specialioji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mokykla</a:t>
            </a:r>
            <a:r>
              <a:rPr sz="2800" dirty="0"/>
              <a:t>, </a:t>
            </a:r>
            <a:r>
              <a:rPr sz="2800" dirty="0" smtClean="0"/>
              <a:t>Li</a:t>
            </a:r>
            <a:r>
              <a:rPr lang="lt-LT" sz="2800" dirty="0" smtClean="0"/>
              <a:t>etuva</a:t>
            </a:r>
            <a:r>
              <a:rPr sz="2800" dirty="0" smtClean="0"/>
              <a:t> </a:t>
            </a:r>
            <a:endParaRPr sz="2800" dirty="0"/>
          </a:p>
          <a:p>
            <a:pPr lvl="0">
              <a:defRPr sz="1800"/>
            </a:pP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Zespół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Szkół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nr</a:t>
            </a:r>
            <a:r>
              <a:rPr sz="2800" b="1" i="1" dirty="0">
                <a:latin typeface="Helvetica"/>
                <a:ea typeface="Helvetica"/>
                <a:cs typeface="Helvetica"/>
                <a:sym typeface="Helvetica"/>
              </a:rPr>
              <a:t> 6 w </a:t>
            </a:r>
            <a:r>
              <a:rPr sz="2800" b="1" i="1" dirty="0" err="1">
                <a:latin typeface="Helvetica"/>
                <a:ea typeface="Helvetica"/>
                <a:cs typeface="Helvetica"/>
                <a:sym typeface="Helvetica"/>
              </a:rPr>
              <a:t>Rybniku</a:t>
            </a:r>
            <a:r>
              <a:rPr sz="2800" dirty="0"/>
              <a:t>, </a:t>
            </a:r>
            <a:r>
              <a:rPr lang="lt-LT" sz="2800" dirty="0" smtClean="0"/>
              <a:t>Lenkija</a:t>
            </a:r>
            <a:endParaRPr sz="2800" dirty="0"/>
          </a:p>
        </p:txBody>
      </p:sp>
      <p:pic>
        <p:nvPicPr>
          <p:cNvPr id="45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046684" y="148684"/>
            <a:ext cx="1775022" cy="2159087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47" name="EU flag-Erasmus+_vect_PO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4618" y="8747993"/>
            <a:ext cx="2038764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8000" b="1" u="sng" dirty="0" smtClean="0"/>
              <a:t>Projekto tikslai </a:t>
            </a:r>
            <a:endParaRPr sz="8000" b="1" u="sng" dirty="0"/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589947" y="2383366"/>
            <a:ext cx="10321595" cy="6286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Projekto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metu buvo siekiama sukurti malonią mokymosi aplinką SUP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poreikius turintiems mokiniams pamokose,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kuriose mokiniai dalyvavo savanoriškai ir kuriomis mėgavosi,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pavyzdžiui: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muzika, sportas ir menas.</a:t>
            </a:r>
            <a:endParaRPr sz="2325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r>
              <a:rPr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Kiekvienoje partnerių mokykloje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yra skirtingos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SUP poreikius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turinčių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mokinių lygiai. Tačiau visi partneriai turi mokinių su nežymia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intelektualiai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negalia.</a:t>
            </a:r>
          </a:p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Viso projekto metu, stebint gerosios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partnerių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patirties įgyvendinimą dirbant su SUP mokiniais, siekiama tokių tikslų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ir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uždavinių:</a:t>
            </a:r>
          </a:p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r>
              <a:rPr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-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suteikti jiems švietimo aplinką, parodančią jų socialinį vaidmenį</a:t>
            </a:r>
            <a:r>
              <a:rPr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sz="2325" dirty="0" err="1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užmeg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rPr lang="en-US" sz="2325" dirty="0" err="1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ti</a:t>
            </a:r>
            <a:r>
              <a:rPr lang="en-US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santykius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ir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efektyviai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bei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rezultatyviai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bendradarbiauti</a:t>
            </a:r>
            <a:r>
              <a:rPr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prisitaikyti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besivystančioje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aplinkoje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ir</a:t>
            </a:r>
            <a:r>
              <a:rPr lang="en-US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325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pasaulyje</a:t>
            </a:r>
            <a:r>
              <a:rPr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turėti žinių apie Europos pilietybę, būti produktyviais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žmonėmis;</a:t>
            </a:r>
          </a:p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r>
              <a:rPr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-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padėti jiems pagerinti pagrindinius gyvenimo įgūdžius, savęs priežiūra,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savikontrolę;</a:t>
            </a:r>
          </a:p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- paruošti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juos gyvenimui,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atsižvelgiant į mokinių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interesus ir galimybes, panaudojant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metodus, </a:t>
            </a:r>
            <a:r>
              <a:rPr lang="lt-LT" sz="2325" dirty="0" smtClean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technologijas, </a:t>
            </a:r>
            <a:r>
              <a:rPr lang="lt-LT" sz="2325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naudojamus ES šalyse</a:t>
            </a:r>
            <a:endParaRPr sz="2325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18109">
              <a:spcBef>
                <a:spcPts val="0"/>
              </a:spcBef>
              <a:buSzTx/>
              <a:buNone/>
              <a:defRPr sz="1800"/>
            </a:pPr>
            <a:endParaRPr sz="2325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51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046685" y="148684"/>
            <a:ext cx="1775021" cy="215908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53" name="EU flag-Erasmus+_vect_PO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3018" y="8663327"/>
            <a:ext cx="2038764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0" y="438150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8000" b="1" u="sng" dirty="0" smtClean="0"/>
              <a:t>Projekto įgyvendinimas</a:t>
            </a:r>
            <a:endParaRPr sz="8000" b="1" u="sng"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29166" y="2597150"/>
            <a:ext cx="5334001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/>
            </a:pPr>
            <a:endParaRPr lang="lt-LT" sz="2800" dirty="0" smtClean="0"/>
          </a:p>
          <a:p>
            <a:pPr lvl="0">
              <a:defRPr sz="1800"/>
            </a:pPr>
            <a:r>
              <a:rPr lang="lt-LT" sz="2800" dirty="0" smtClean="0"/>
              <a:t>1-asis tarptautinis projekto susitikimas </a:t>
            </a:r>
            <a:r>
              <a:rPr sz="2800" dirty="0" smtClean="0"/>
              <a:t>Mersin</a:t>
            </a:r>
            <a:r>
              <a:rPr lang="lt-LT" sz="2800" dirty="0" smtClean="0"/>
              <a:t>e</a:t>
            </a:r>
            <a:r>
              <a:rPr sz="2800" dirty="0" smtClean="0"/>
              <a:t>, T</a:t>
            </a:r>
            <a:r>
              <a:rPr lang="lt-LT" sz="2800" dirty="0" smtClean="0"/>
              <a:t>urkijoje,</a:t>
            </a:r>
            <a:r>
              <a:rPr sz="2800" dirty="0" smtClean="0"/>
              <a:t>  2017</a:t>
            </a:r>
            <a:r>
              <a:rPr lang="lt-LT" sz="2800" dirty="0" smtClean="0"/>
              <a:t> m. lapkritis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2-asis tarptautinis projekto susitikimas Kėdainiuose</a:t>
            </a:r>
            <a:r>
              <a:rPr sz="2800" dirty="0" smtClean="0"/>
              <a:t>, </a:t>
            </a:r>
            <a:r>
              <a:rPr lang="lt-LT" sz="2800" dirty="0" smtClean="0"/>
              <a:t>Lietuvoje,</a:t>
            </a:r>
            <a:r>
              <a:rPr sz="2800" dirty="0" smtClean="0"/>
              <a:t> 2018</a:t>
            </a:r>
            <a:r>
              <a:rPr lang="lt-LT" sz="2800" dirty="0" smtClean="0"/>
              <a:t> m. spalis</a:t>
            </a:r>
            <a:endParaRPr sz="2800" dirty="0"/>
          </a:p>
          <a:p>
            <a:pPr lvl="0">
              <a:defRPr sz="1800"/>
            </a:pPr>
            <a:r>
              <a:rPr sz="2800" dirty="0" smtClean="0"/>
              <a:t>3</a:t>
            </a:r>
            <a:r>
              <a:rPr lang="lt-LT" sz="2800" dirty="0" smtClean="0"/>
              <a:t>-asis</a:t>
            </a:r>
            <a:r>
              <a:rPr sz="2800" dirty="0" smtClean="0"/>
              <a:t> </a:t>
            </a:r>
            <a:r>
              <a:rPr lang="lt-LT" sz="2800" dirty="0" smtClean="0"/>
              <a:t>tarptautinis projekto susitikimas</a:t>
            </a:r>
            <a:r>
              <a:rPr sz="2800" dirty="0" smtClean="0"/>
              <a:t> </a:t>
            </a:r>
            <a:r>
              <a:rPr sz="2800" dirty="0" err="1" smtClean="0"/>
              <a:t>Mer</a:t>
            </a:r>
            <a:r>
              <a:rPr lang="lt-LT" sz="2800" dirty="0" smtClean="0"/>
              <a:t>si</a:t>
            </a:r>
            <a:r>
              <a:rPr sz="2800" dirty="0" smtClean="0"/>
              <a:t>n</a:t>
            </a:r>
            <a:r>
              <a:rPr lang="lt-LT" sz="2800" dirty="0" smtClean="0"/>
              <a:t>e</a:t>
            </a:r>
            <a:r>
              <a:rPr sz="2800" dirty="0" smtClean="0"/>
              <a:t>, Turk</a:t>
            </a:r>
            <a:r>
              <a:rPr lang="lt-LT" sz="2800" dirty="0" smtClean="0"/>
              <a:t>ijoje</a:t>
            </a:r>
            <a:r>
              <a:rPr lang="lt-LT" dirty="0" smtClean="0"/>
              <a:t>, </a:t>
            </a:r>
            <a:r>
              <a:rPr sz="2800" dirty="0" smtClean="0"/>
              <a:t>2019</a:t>
            </a:r>
            <a:r>
              <a:rPr lang="lt-LT" sz="2800" dirty="0" smtClean="0"/>
              <a:t> m. spalis</a:t>
            </a:r>
            <a:endParaRPr sz="2800" dirty="0"/>
          </a:p>
        </p:txBody>
      </p:sp>
      <p:pic>
        <p:nvPicPr>
          <p:cNvPr id="57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046685" y="148684"/>
            <a:ext cx="1775021" cy="21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Fotoram.i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0087" y="2309933"/>
            <a:ext cx="6979985" cy="6979985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60" name="EU flag-Erasmus+_vect_PO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0385" y="8680260"/>
            <a:ext cx="2038763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52400" y="448096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8000" b="1" u="sng" dirty="0" smtClean="0"/>
              <a:t>Projekto įgyvendinimas</a:t>
            </a:r>
            <a:endParaRPr sz="8000" b="1" u="sng" dirty="0"/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529166" y="2386954"/>
            <a:ext cx="5334001" cy="62865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 dirty="0" smtClean="0"/>
              <a:t>1</a:t>
            </a:r>
            <a:r>
              <a:rPr lang="lt-LT" sz="2716" dirty="0" smtClean="0"/>
              <a:t>-oji mokymo(si)</a:t>
            </a:r>
            <a:r>
              <a:rPr sz="2716" dirty="0" smtClean="0"/>
              <a:t> </a:t>
            </a:r>
            <a:r>
              <a:rPr lang="lt-LT" sz="2716" dirty="0" smtClean="0"/>
              <a:t>projekto veikla </a:t>
            </a:r>
            <a:r>
              <a:rPr sz="2716" dirty="0" smtClean="0"/>
              <a:t> </a:t>
            </a:r>
            <a:r>
              <a:rPr sz="2716" dirty="0" err="1"/>
              <a:t>Milazzo</a:t>
            </a:r>
            <a:r>
              <a:rPr sz="2716" dirty="0"/>
              <a:t>, </a:t>
            </a:r>
            <a:r>
              <a:rPr sz="2716" dirty="0" err="1" smtClean="0"/>
              <a:t>Ita</a:t>
            </a:r>
            <a:r>
              <a:rPr lang="lt-LT" sz="2716" dirty="0" smtClean="0"/>
              <a:t>lijoje</a:t>
            </a:r>
            <a:r>
              <a:rPr lang="lt-LT" sz="2716" dirty="0"/>
              <a:t>,</a:t>
            </a:r>
            <a:r>
              <a:rPr sz="2716" dirty="0" smtClean="0"/>
              <a:t> 2018</a:t>
            </a:r>
            <a:r>
              <a:rPr lang="lt-LT" sz="2716" dirty="0" smtClean="0"/>
              <a:t> m. kovas</a:t>
            </a:r>
            <a:endParaRPr sz="2716" dirty="0"/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 dirty="0" smtClean="0"/>
              <a:t>2</a:t>
            </a:r>
            <a:r>
              <a:rPr lang="lt-LT" sz="2716" dirty="0" smtClean="0"/>
              <a:t>-oji</a:t>
            </a:r>
            <a:r>
              <a:rPr sz="2716" dirty="0" smtClean="0"/>
              <a:t> </a:t>
            </a:r>
            <a:r>
              <a:rPr lang="lt-LT" sz="2716" dirty="0" smtClean="0"/>
              <a:t>mokymo(si)</a:t>
            </a:r>
            <a:r>
              <a:rPr sz="2716" dirty="0" smtClean="0"/>
              <a:t> </a:t>
            </a:r>
            <a:r>
              <a:rPr lang="lt-LT" sz="2716" dirty="0" smtClean="0"/>
              <a:t>projekto veikla </a:t>
            </a:r>
            <a:r>
              <a:rPr sz="2716" dirty="0" smtClean="0"/>
              <a:t>Rybnik</a:t>
            </a:r>
            <a:r>
              <a:rPr sz="2716" dirty="0"/>
              <a:t>, </a:t>
            </a:r>
            <a:r>
              <a:rPr lang="lt-LT" sz="2716" dirty="0" smtClean="0"/>
              <a:t>Lenkijoje, </a:t>
            </a:r>
            <a:r>
              <a:rPr sz="2716" dirty="0" smtClean="0"/>
              <a:t>2018</a:t>
            </a:r>
            <a:r>
              <a:rPr lang="lt-LT" sz="2716" dirty="0" smtClean="0"/>
              <a:t> m. kovas</a:t>
            </a:r>
            <a:endParaRPr sz="2716" dirty="0"/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 dirty="0" smtClean="0"/>
              <a:t>3</a:t>
            </a:r>
            <a:r>
              <a:rPr lang="lt-LT" sz="2716" dirty="0" smtClean="0"/>
              <a:t>-oji</a:t>
            </a:r>
            <a:r>
              <a:rPr sz="2716" dirty="0" smtClean="0"/>
              <a:t> </a:t>
            </a:r>
            <a:r>
              <a:rPr lang="lt-LT" sz="2716" dirty="0" smtClean="0"/>
              <a:t>mokymo(si)</a:t>
            </a:r>
            <a:r>
              <a:rPr sz="2716" dirty="0" smtClean="0"/>
              <a:t> </a:t>
            </a:r>
            <a:r>
              <a:rPr lang="lt-LT" sz="2716" dirty="0" smtClean="0"/>
              <a:t>projekto veikla </a:t>
            </a:r>
            <a:r>
              <a:rPr sz="2716" dirty="0" smtClean="0"/>
              <a:t>K</a:t>
            </a:r>
            <a:r>
              <a:rPr lang="lt-LT" sz="2716" dirty="0" smtClean="0"/>
              <a:t>ė</a:t>
            </a:r>
            <a:r>
              <a:rPr sz="2716" dirty="0" err="1" smtClean="0"/>
              <a:t>dainiu</a:t>
            </a:r>
            <a:r>
              <a:rPr lang="lt-LT" sz="2716" dirty="0" smtClean="0"/>
              <a:t>ose</a:t>
            </a:r>
            <a:r>
              <a:rPr sz="2716" dirty="0" smtClean="0"/>
              <a:t>, L</a:t>
            </a:r>
            <a:r>
              <a:rPr lang="lt-LT" sz="2716" dirty="0" smtClean="0"/>
              <a:t>ietuvoje,</a:t>
            </a:r>
            <a:r>
              <a:rPr sz="2716" dirty="0" smtClean="0"/>
              <a:t> 2018</a:t>
            </a:r>
            <a:r>
              <a:rPr lang="lt-LT" sz="2716" dirty="0" smtClean="0"/>
              <a:t> m. spalis</a:t>
            </a:r>
            <a:endParaRPr sz="2716" dirty="0"/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 dirty="0" smtClean="0"/>
              <a:t>4</a:t>
            </a:r>
            <a:r>
              <a:rPr lang="lt-LT" sz="2716" dirty="0" smtClean="0"/>
              <a:t>-oji</a:t>
            </a:r>
            <a:r>
              <a:rPr sz="2716" dirty="0" smtClean="0"/>
              <a:t> </a:t>
            </a:r>
            <a:r>
              <a:rPr lang="lt-LT" sz="2716" dirty="0" smtClean="0"/>
              <a:t>mokymo(si)</a:t>
            </a:r>
            <a:r>
              <a:rPr sz="2716" dirty="0" smtClean="0"/>
              <a:t> </a:t>
            </a:r>
            <a:r>
              <a:rPr lang="lt-LT" sz="2716" dirty="0" smtClean="0"/>
              <a:t>projekto veikla F</a:t>
            </a:r>
            <a:r>
              <a:rPr sz="2716" dirty="0" err="1" smtClean="0"/>
              <a:t>unchal</a:t>
            </a:r>
            <a:r>
              <a:rPr sz="2716" dirty="0"/>
              <a:t>, </a:t>
            </a:r>
            <a:r>
              <a:rPr lang="lt-LT" sz="2716" dirty="0" smtClean="0"/>
              <a:t>Portugalija, </a:t>
            </a:r>
            <a:r>
              <a:rPr sz="2716" dirty="0" smtClean="0"/>
              <a:t>2019</a:t>
            </a:r>
            <a:r>
              <a:rPr lang="lt-LT" sz="2716" dirty="0" smtClean="0"/>
              <a:t> m. gegužė</a:t>
            </a:r>
            <a:endParaRPr sz="2716" dirty="0"/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 dirty="0" smtClean="0"/>
              <a:t>5</a:t>
            </a:r>
            <a:r>
              <a:rPr lang="lt-LT" sz="2716" dirty="0" smtClean="0"/>
              <a:t>-oji</a:t>
            </a:r>
            <a:r>
              <a:rPr sz="2716" dirty="0" smtClean="0"/>
              <a:t> </a:t>
            </a:r>
            <a:r>
              <a:rPr lang="lt-LT" sz="2716" dirty="0" smtClean="0"/>
              <a:t>mokymo(si)</a:t>
            </a:r>
            <a:r>
              <a:rPr sz="2716" dirty="0" smtClean="0"/>
              <a:t> </a:t>
            </a:r>
            <a:r>
              <a:rPr lang="lt-LT" sz="2716" dirty="0" smtClean="0"/>
              <a:t>projekto veikla </a:t>
            </a:r>
            <a:r>
              <a:rPr sz="2716" dirty="0" smtClean="0"/>
              <a:t>Chania</a:t>
            </a:r>
            <a:r>
              <a:rPr sz="2716" dirty="0"/>
              <a:t>, </a:t>
            </a:r>
            <a:r>
              <a:rPr lang="lt-LT" sz="2716" dirty="0" smtClean="0"/>
              <a:t>Graikijoje, </a:t>
            </a:r>
            <a:r>
              <a:rPr sz="2716" dirty="0" smtClean="0"/>
              <a:t>2019</a:t>
            </a:r>
            <a:r>
              <a:rPr lang="lt-LT" sz="2716" dirty="0" smtClean="0"/>
              <a:t> m. spalis</a:t>
            </a:r>
            <a:endParaRPr sz="2716" dirty="0"/>
          </a:p>
        </p:txBody>
      </p:sp>
      <p:pic>
        <p:nvPicPr>
          <p:cNvPr id="64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046685" y="148684"/>
            <a:ext cx="1775021" cy="21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Fotoram.io-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0924" y="2360662"/>
            <a:ext cx="6978419" cy="697841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67" name="EU flag-Erasmus+_vect_PO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0085" y="8691633"/>
            <a:ext cx="2038764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8000" b="1" u="sng" dirty="0" smtClean="0"/>
              <a:t>Projekto veiklos</a:t>
            </a:r>
            <a:endParaRPr sz="8000" b="1" u="sng" dirty="0"/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lt-LT" sz="2800" dirty="0" smtClean="0"/>
              <a:t>Mes išrinkome projekto logotipą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sukūrėme projekto svetainę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sukūrėme mokyklų pristatymus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susitikome su naujais draugais internete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pasodinome Erasmus medį</a:t>
            </a:r>
            <a:endParaRPr sz="2800" dirty="0"/>
          </a:p>
        </p:txBody>
      </p:sp>
      <p:pic>
        <p:nvPicPr>
          <p:cNvPr id="71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046685" y="148684"/>
            <a:ext cx="1775021" cy="21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Fotoram.io-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1533" y="2506849"/>
            <a:ext cx="6586153" cy="658615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74" name="EU flag-Erasmus+_vect_PO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0118" y="8629460"/>
            <a:ext cx="2038764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8000" b="1" u="sng" dirty="0" smtClean="0"/>
              <a:t>Projekto veiklos</a:t>
            </a:r>
            <a:endParaRPr sz="8000" b="1" u="sng" dirty="0"/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04296" y="2474193"/>
            <a:ext cx="4355902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lt-LT" sz="2800" dirty="0" smtClean="0"/>
              <a:t>Mes žaidėm žaidimus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naudojom </a:t>
            </a:r>
            <a:r>
              <a:rPr sz="2800" dirty="0" smtClean="0"/>
              <a:t>NVLM</a:t>
            </a:r>
            <a:r>
              <a:rPr lang="lt-LT" sz="2800" dirty="0" smtClean="0"/>
              <a:t> metodą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mokėmės matematikos naudojant muziką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klausėmės </a:t>
            </a:r>
            <a:r>
              <a:rPr sz="2800" dirty="0" smtClean="0"/>
              <a:t>Mozart</a:t>
            </a:r>
            <a:r>
              <a:rPr lang="lt-LT" sz="2800" dirty="0" smtClean="0"/>
              <a:t>o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piešėme </a:t>
            </a:r>
            <a:r>
              <a:rPr sz="2800" dirty="0" smtClean="0"/>
              <a:t>Mandalas</a:t>
            </a:r>
            <a:endParaRPr sz="2800" dirty="0"/>
          </a:p>
        </p:txBody>
      </p:sp>
      <p:pic>
        <p:nvPicPr>
          <p:cNvPr id="78" name="final logo 1.jpg"/>
          <p:cNvPicPr/>
          <p:nvPr/>
        </p:nvPicPr>
        <p:blipFill>
          <a:blip r:embed="rId2">
            <a:extLst/>
          </a:blip>
          <a:srcRect l="5579" t="8116" r="8622" b="18104"/>
          <a:stretch>
            <a:fillRect/>
          </a:stretch>
        </p:blipFill>
        <p:spPr>
          <a:xfrm>
            <a:off x="11046685" y="148684"/>
            <a:ext cx="1775021" cy="21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Fotoram.io-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2480" y="3206693"/>
            <a:ext cx="7917834" cy="5067414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2324172" y="92721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81" name="EU flag-Erasmus+_vect_PO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4618" y="8747993"/>
            <a:ext cx="2038764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952499" y="345431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 u="none"/>
            </a:pPr>
            <a:r>
              <a:rPr lang="lt-LT" sz="8000" b="1" u="sng" dirty="0" smtClean="0"/>
              <a:t>Projekto veiklos</a:t>
            </a:r>
            <a:endParaRPr sz="8000" b="1" u="sng" dirty="0"/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686496" y="2129366"/>
            <a:ext cx="4838003" cy="6286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lt-LT" sz="2800" dirty="0" smtClean="0"/>
              <a:t>Mes organizavome muges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Emocijas, kurias patyrėme klausydami muzikos, perkėlėme į popierių</a:t>
            </a:r>
            <a:endParaRPr sz="2800" dirty="0" smtClean="0"/>
          </a:p>
          <a:p>
            <a:pPr lvl="0">
              <a:defRPr sz="1800"/>
            </a:pPr>
            <a:r>
              <a:rPr lang="lt-LT" sz="2800" dirty="0" smtClean="0"/>
              <a:t>Mes skaitėme laikraščius</a:t>
            </a:r>
            <a:endParaRPr sz="2800" dirty="0" smtClean="0"/>
          </a:p>
          <a:p>
            <a:pPr lvl="0">
              <a:defRPr sz="1800"/>
            </a:pPr>
            <a:r>
              <a:rPr lang="lt-LT" sz="2800" dirty="0" smtClean="0"/>
              <a:t>Mes sukūrėme projekto dainą</a:t>
            </a:r>
            <a:endParaRPr sz="2800" dirty="0"/>
          </a:p>
          <a:p>
            <a:pPr lvl="0">
              <a:defRPr sz="1800"/>
            </a:pPr>
            <a:r>
              <a:rPr lang="lt-LT" sz="2800" dirty="0" smtClean="0"/>
              <a:t>Mes kūrėme filmus</a:t>
            </a:r>
            <a:endParaRPr sz="2800" dirty="0"/>
          </a:p>
        </p:txBody>
      </p:sp>
      <p:sp>
        <p:nvSpPr>
          <p:cNvPr id="85" name="Shape 85"/>
          <p:cNvSpPr/>
          <p:nvPr/>
        </p:nvSpPr>
        <p:spPr>
          <a:xfrm>
            <a:off x="2324172" y="9297505"/>
            <a:ext cx="83564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lang="en-US" sz="2400" dirty="0" err="1"/>
              <a:t>Šis</a:t>
            </a:r>
            <a:r>
              <a:rPr lang="en-US" sz="2400" dirty="0"/>
              <a:t> </a:t>
            </a:r>
            <a:r>
              <a:rPr lang="en-US" sz="2400" dirty="0" err="1"/>
              <a:t>projektas</a:t>
            </a:r>
            <a:r>
              <a:rPr lang="en-US" sz="2400" dirty="0"/>
              <a:t> </a:t>
            </a:r>
            <a:r>
              <a:rPr lang="en-US" sz="2400" dirty="0" err="1"/>
              <a:t>buvo</a:t>
            </a:r>
            <a:r>
              <a:rPr lang="en-US" sz="2400" dirty="0"/>
              <a:t> </a:t>
            </a:r>
            <a:r>
              <a:rPr lang="en-US" sz="2400" dirty="0" err="1"/>
              <a:t>finansuojamas</a:t>
            </a:r>
            <a:r>
              <a:rPr lang="en-US" sz="2400" dirty="0"/>
              <a:t> </a:t>
            </a:r>
            <a:r>
              <a:rPr lang="en-US" sz="2400" dirty="0" err="1"/>
              <a:t>remiant</a:t>
            </a:r>
            <a:r>
              <a:rPr lang="en-US" sz="2400" dirty="0"/>
              <a:t> </a:t>
            </a:r>
            <a:r>
              <a:rPr lang="en-US" sz="2400" dirty="0" err="1"/>
              <a:t>Europos</a:t>
            </a:r>
            <a:r>
              <a:rPr lang="en-US" sz="2400" dirty="0"/>
              <a:t> </a:t>
            </a:r>
            <a:r>
              <a:rPr lang="en-US" sz="2400" dirty="0" err="1"/>
              <a:t>Komisijai</a:t>
            </a:r>
            <a:endParaRPr lang="en-US" sz="3200" dirty="0"/>
          </a:p>
        </p:txBody>
      </p:sp>
      <p:pic>
        <p:nvPicPr>
          <p:cNvPr id="86" name="Fotoram.io-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1814" y="2067255"/>
            <a:ext cx="7346290" cy="7346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final logo 1.jpg"/>
          <p:cNvPicPr/>
          <p:nvPr/>
        </p:nvPicPr>
        <p:blipFill>
          <a:blip r:embed="rId3">
            <a:extLst/>
          </a:blip>
          <a:srcRect l="5579" t="8116" r="8622" b="18104"/>
          <a:stretch>
            <a:fillRect/>
          </a:stretch>
        </p:blipFill>
        <p:spPr>
          <a:xfrm>
            <a:off x="11199085" y="30151"/>
            <a:ext cx="1775021" cy="21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U flag-Erasmus+_vect_PO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0752" y="8731060"/>
            <a:ext cx="2038763" cy="582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635</Words>
  <Application>Microsoft Office PowerPoint</Application>
  <PresentationFormat>Pasirinktinai</PresentationFormat>
  <Paragraphs>81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Helvetica</vt:lpstr>
      <vt:lpstr>Helvetica Light</vt:lpstr>
      <vt:lpstr>Helvetica Neue</vt:lpstr>
      <vt:lpstr>White</vt:lpstr>
      <vt:lpstr>  Projekto  „Aš taip pat esu čia!” pristatymas</vt:lpstr>
      <vt:lpstr>Bendroji informacija</vt:lpstr>
      <vt:lpstr>Bendroji informacija</vt:lpstr>
      <vt:lpstr>Projekto tikslai </vt:lpstr>
      <vt:lpstr>Projekto įgyvendinimas</vt:lpstr>
      <vt:lpstr>Projekto įgyvendinimas</vt:lpstr>
      <vt:lpstr>Projekto veiklos</vt:lpstr>
      <vt:lpstr>Projekto veiklos</vt:lpstr>
      <vt:lpstr>Projekto veiklos</vt:lpstr>
      <vt:lpstr>Santrauka</vt:lpstr>
      <vt:lpstr>Daugiau informacijos  apie projektą ir jo rezultatus gali rasti čia: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the project  „I am here,too!”</dc:title>
  <dc:creator>VD</dc:creator>
  <cp:lastModifiedBy>Kompiuteris10</cp:lastModifiedBy>
  <cp:revision>31</cp:revision>
  <dcterms:modified xsi:type="dcterms:W3CDTF">2020-01-14T06:09:08Z</dcterms:modified>
</cp:coreProperties>
</file>